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79" r:id="rId5"/>
    <p:sldId id="304" r:id="rId6"/>
    <p:sldId id="320" r:id="rId7"/>
    <p:sldId id="314" r:id="rId8"/>
    <p:sldId id="316" r:id="rId9"/>
    <p:sldId id="315" r:id="rId10"/>
    <p:sldId id="317" r:id="rId11"/>
    <p:sldId id="310" r:id="rId12"/>
    <p:sldId id="312" r:id="rId13"/>
    <p:sldId id="311" r:id="rId14"/>
    <p:sldId id="313" r:id="rId15"/>
    <p:sldId id="321" r:id="rId16"/>
    <p:sldId id="318" r:id="rId17"/>
    <p:sldId id="322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28" autoAdjust="0"/>
    <p:restoredTop sz="58721" autoAdjust="0"/>
  </p:normalViewPr>
  <p:slideViewPr>
    <p:cSldViewPr snapToGrid="0">
      <p:cViewPr varScale="1">
        <p:scale>
          <a:sx n="40" d="100"/>
          <a:sy n="40" d="100"/>
        </p:scale>
        <p:origin x="184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co Klappe" userId="8dc76b16-3d28-4290-a3e4-5925144ff93c" providerId="ADAL" clId="{96DE69C9-1A92-4782-9D42-85C014B629E5}"/>
  </pc:docChgLst>
  <pc:docChgLst>
    <pc:chgData name="Jacco Klappe" userId="8dc76b16-3d28-4290-a3e4-5925144ff93c" providerId="ADAL" clId="{1D5EFF69-47B4-4A4A-8AB6-17D739122E6B}"/>
    <pc:docChg chg="custSel addSld delSld modSld">
      <pc:chgData name="Jacco Klappe" userId="8dc76b16-3d28-4290-a3e4-5925144ff93c" providerId="ADAL" clId="{1D5EFF69-47B4-4A4A-8AB6-17D739122E6B}" dt="2022-10-04T12:34:44.001" v="32" actId="14100"/>
      <pc:docMkLst>
        <pc:docMk/>
      </pc:docMkLst>
      <pc:sldChg chg="modSp">
        <pc:chgData name="Jacco Klappe" userId="8dc76b16-3d28-4290-a3e4-5925144ff93c" providerId="ADAL" clId="{1D5EFF69-47B4-4A4A-8AB6-17D739122E6B}" dt="2022-09-20T10:47:54.503" v="2" actId="20577"/>
        <pc:sldMkLst>
          <pc:docMk/>
          <pc:sldMk cId="2112149183" sldId="314"/>
        </pc:sldMkLst>
        <pc:spChg chg="mod">
          <ac:chgData name="Jacco Klappe" userId="8dc76b16-3d28-4290-a3e4-5925144ff93c" providerId="ADAL" clId="{1D5EFF69-47B4-4A4A-8AB6-17D739122E6B}" dt="2022-09-20T10:47:54.503" v="2" actId="20577"/>
          <ac:spMkLst>
            <pc:docMk/>
            <pc:sldMk cId="2112149183" sldId="314"/>
            <ac:spMk id="3" creationId="{E2127503-F8B2-41A7-87A4-6ECE55F570F6}"/>
          </ac:spMkLst>
        </pc:spChg>
      </pc:sldChg>
      <pc:sldChg chg="modSp">
        <pc:chgData name="Jacco Klappe" userId="8dc76b16-3d28-4290-a3e4-5925144ff93c" providerId="ADAL" clId="{1D5EFF69-47B4-4A4A-8AB6-17D739122E6B}" dt="2022-10-04T12:23:51.464" v="29" actId="20577"/>
        <pc:sldMkLst>
          <pc:docMk/>
          <pc:sldMk cId="871653010" sldId="318"/>
        </pc:sldMkLst>
        <pc:spChg chg="mod">
          <ac:chgData name="Jacco Klappe" userId="8dc76b16-3d28-4290-a3e4-5925144ff93c" providerId="ADAL" clId="{1D5EFF69-47B4-4A4A-8AB6-17D739122E6B}" dt="2022-09-20T10:48:54.949" v="6" actId="20577"/>
          <ac:spMkLst>
            <pc:docMk/>
            <pc:sldMk cId="871653010" sldId="318"/>
            <ac:spMk id="2" creationId="{00000000-0000-0000-0000-000000000000}"/>
          </ac:spMkLst>
        </pc:spChg>
        <pc:spChg chg="mod">
          <ac:chgData name="Jacco Klappe" userId="8dc76b16-3d28-4290-a3e4-5925144ff93c" providerId="ADAL" clId="{1D5EFF69-47B4-4A4A-8AB6-17D739122E6B}" dt="2022-10-04T12:23:51.464" v="29" actId="20577"/>
          <ac:spMkLst>
            <pc:docMk/>
            <pc:sldMk cId="871653010" sldId="318"/>
            <ac:spMk id="5" creationId="{00000000-0000-0000-0000-000000000000}"/>
          </ac:spMkLst>
        </pc:spChg>
      </pc:sldChg>
      <pc:sldChg chg="addSp delSp modSp add">
        <pc:chgData name="Jacco Klappe" userId="8dc76b16-3d28-4290-a3e4-5925144ff93c" providerId="ADAL" clId="{1D5EFF69-47B4-4A4A-8AB6-17D739122E6B}" dt="2022-10-04T12:14:14.687" v="15" actId="14100"/>
        <pc:sldMkLst>
          <pc:docMk/>
          <pc:sldMk cId="3954185384" sldId="321"/>
        </pc:sldMkLst>
        <pc:spChg chg="del">
          <ac:chgData name="Jacco Klappe" userId="8dc76b16-3d28-4290-a3e4-5925144ff93c" providerId="ADAL" clId="{1D5EFF69-47B4-4A4A-8AB6-17D739122E6B}" dt="2022-10-04T12:13:55.498" v="10" actId="478"/>
          <ac:spMkLst>
            <pc:docMk/>
            <pc:sldMk cId="3954185384" sldId="321"/>
            <ac:spMk id="2" creationId="{49FC9D66-4401-4C82-9353-C15032BE758E}"/>
          </ac:spMkLst>
        </pc:spChg>
        <pc:spChg chg="del">
          <ac:chgData name="Jacco Klappe" userId="8dc76b16-3d28-4290-a3e4-5925144ff93c" providerId="ADAL" clId="{1D5EFF69-47B4-4A4A-8AB6-17D739122E6B}" dt="2022-10-04T12:13:52.670" v="9" actId="478"/>
          <ac:spMkLst>
            <pc:docMk/>
            <pc:sldMk cId="3954185384" sldId="321"/>
            <ac:spMk id="3" creationId="{E611C9BD-0399-4B48-BE18-B08158C2C378}"/>
          </ac:spMkLst>
        </pc:spChg>
        <pc:picChg chg="add mod">
          <ac:chgData name="Jacco Klappe" userId="8dc76b16-3d28-4290-a3e4-5925144ff93c" providerId="ADAL" clId="{1D5EFF69-47B4-4A4A-8AB6-17D739122E6B}" dt="2022-10-04T12:14:14.687" v="15" actId="14100"/>
          <ac:picMkLst>
            <pc:docMk/>
            <pc:sldMk cId="3954185384" sldId="321"/>
            <ac:picMk id="4" creationId="{F12A4053-3176-41DB-9D24-B0E555184123}"/>
          </ac:picMkLst>
        </pc:picChg>
      </pc:sldChg>
      <pc:sldChg chg="addSp delSp modSp add">
        <pc:chgData name="Jacco Klappe" userId="8dc76b16-3d28-4290-a3e4-5925144ff93c" providerId="ADAL" clId="{1D5EFF69-47B4-4A4A-8AB6-17D739122E6B}" dt="2022-10-04T12:34:44.001" v="32" actId="14100"/>
        <pc:sldMkLst>
          <pc:docMk/>
          <pc:sldMk cId="2697500637" sldId="322"/>
        </pc:sldMkLst>
        <pc:spChg chg="del">
          <ac:chgData name="Jacco Klappe" userId="8dc76b16-3d28-4290-a3e4-5925144ff93c" providerId="ADAL" clId="{1D5EFF69-47B4-4A4A-8AB6-17D739122E6B}" dt="2022-10-04T12:14:32.953" v="17" actId="478"/>
          <ac:spMkLst>
            <pc:docMk/>
            <pc:sldMk cId="2697500637" sldId="322"/>
            <ac:spMk id="2" creationId="{E6BEC791-9CC5-4D9F-A46E-1EB57958B876}"/>
          </ac:spMkLst>
        </pc:spChg>
        <pc:spChg chg="del">
          <ac:chgData name="Jacco Klappe" userId="8dc76b16-3d28-4290-a3e4-5925144ff93c" providerId="ADAL" clId="{1D5EFF69-47B4-4A4A-8AB6-17D739122E6B}" dt="2022-10-04T12:14:34.396" v="18" actId="478"/>
          <ac:spMkLst>
            <pc:docMk/>
            <pc:sldMk cId="2697500637" sldId="322"/>
            <ac:spMk id="3" creationId="{46BDD351-05EC-43A2-AE93-9266F814B811}"/>
          </ac:spMkLst>
        </pc:spChg>
        <pc:picChg chg="add mod">
          <ac:chgData name="Jacco Klappe" userId="8dc76b16-3d28-4290-a3e4-5925144ff93c" providerId="ADAL" clId="{1D5EFF69-47B4-4A4A-8AB6-17D739122E6B}" dt="2022-10-04T12:34:44.001" v="32" actId="14100"/>
          <ac:picMkLst>
            <pc:docMk/>
            <pc:sldMk cId="2697500637" sldId="322"/>
            <ac:picMk id="4" creationId="{5EDBDB88-FB67-4B0A-8B83-526DF533E3B1}"/>
          </ac:picMkLst>
        </pc:picChg>
      </pc:sldChg>
    </pc:docChg>
  </pc:docChgLst>
  <pc:docChgLst>
    <pc:chgData name="Jacco Klappe" userId="8dc76b16-3d28-4290-a3e4-5925144ff93c" providerId="ADAL" clId="{D1ED9A81-365C-4ABD-B4C2-4A6C84C7CCC0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B7032-F0D6-4A01-845E-F640D5DCE90C}" type="datetimeFigureOut">
              <a:rPr lang="nl-NL" smtClean="0"/>
              <a:t>4-10-2022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A04F1-D7F4-4979-9173-69F0753CB5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30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4673A-9A7C-477C-9E08-56C14197C704}" type="datetimeFigureOut">
              <a:rPr lang="nl-NL" smtClean="0"/>
              <a:t>4-10-2022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0841F-01F1-4A28-BCF2-40BEA15904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8039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03052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31068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79895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80421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5512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6683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83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8597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3391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154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36252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0222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0226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5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r>
              <a:rPr lang="nl-NL" dirty="0"/>
              <a:t>Verplaats deze vervolgens naar de achtergrond om de tekst te typen.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5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8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8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8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36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6120000" y="0"/>
            <a:ext cx="36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9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72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6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052000" y="1728000"/>
            <a:ext cx="7740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6256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  <p:sldLayoutId id="2147483653" r:id="rId5"/>
    <p:sldLayoutId id="2147483657" r:id="rId6"/>
    <p:sldLayoutId id="2147483654" r:id="rId7"/>
    <p:sldLayoutId id="2147483655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36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201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92576" y="1728144"/>
            <a:ext cx="9357264" cy="2362594"/>
          </a:xfrm>
        </p:spPr>
        <p:txBody>
          <a:bodyPr>
            <a:normAutofit fontScale="90000"/>
          </a:bodyPr>
          <a:lstStyle/>
          <a:p>
            <a:pPr algn="ctr"/>
            <a:br>
              <a:rPr lang="nl-NL" dirty="0"/>
            </a:br>
            <a:r>
              <a:rPr lang="nl-NL" dirty="0"/>
              <a:t>RAW-Bestek</a:t>
            </a:r>
            <a:br>
              <a:rPr lang="nl-NL" dirty="0"/>
            </a:br>
            <a:r>
              <a:rPr lang="nl-NL" sz="3600" dirty="0"/>
              <a:t>oefenen met ‘Het Groene Boek’</a:t>
            </a:r>
            <a:br>
              <a:rPr lang="nl-NL" sz="3600" dirty="0"/>
            </a:br>
            <a:br>
              <a:rPr lang="nl-NL" sz="3600" dirty="0"/>
            </a:b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431403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756000" y="2048256"/>
            <a:ext cx="11131200" cy="4031082"/>
          </a:xfrm>
        </p:spPr>
        <p:txBody>
          <a:bodyPr/>
          <a:lstStyle/>
          <a:p>
            <a:pPr marL="342900" indent="-342900">
              <a:buFontTx/>
              <a:buChar char="-"/>
            </a:pPr>
            <a:endParaRPr lang="nl-NL" dirty="0"/>
          </a:p>
          <a:p>
            <a:pPr indent="0">
              <a:buNone/>
            </a:pPr>
            <a:endParaRPr lang="nl-NL" dirty="0"/>
          </a:p>
          <a:p>
            <a:endParaRPr lang="nl-NL" dirty="0"/>
          </a:p>
          <a:p>
            <a:pPr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9F076482-CDDB-412B-9543-AEE514C94B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442" y="234998"/>
            <a:ext cx="10026316" cy="6199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41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756001" y="486390"/>
            <a:ext cx="8115284" cy="3074958"/>
          </a:xfrm>
        </p:spPr>
        <p:txBody>
          <a:bodyPr>
            <a:normAutofit fontScale="90000"/>
          </a:bodyPr>
          <a:lstStyle/>
          <a:p>
            <a:r>
              <a:rPr lang="nl-NL" dirty="0">
                <a:highlight>
                  <a:srgbClr val="FFFF00"/>
                </a:highlight>
              </a:rPr>
              <a:t>Beplantingswerk</a:t>
            </a:r>
            <a:br>
              <a:rPr lang="nl-NL" dirty="0">
                <a:highlight>
                  <a:srgbClr val="FFFF00"/>
                </a:highlight>
              </a:rPr>
            </a:br>
            <a:r>
              <a:rPr lang="nl-NL" b="0" dirty="0">
                <a:highlight>
                  <a:srgbClr val="FFFF00"/>
                </a:highlight>
              </a:rPr>
              <a:t>Maken van een plantplaats</a:t>
            </a:r>
            <a:br>
              <a:rPr lang="nl-NL" dirty="0">
                <a:highlight>
                  <a:srgbClr val="FFFF00"/>
                </a:highlight>
              </a:rPr>
            </a:br>
            <a:r>
              <a:rPr lang="nl-NL" sz="4000" dirty="0">
                <a:highlight>
                  <a:srgbClr val="FFFF00"/>
                </a:highlight>
              </a:rPr>
              <a:t>voorbereidende werkzaamheden</a:t>
            </a:r>
            <a:br>
              <a:rPr lang="nl-NL" sz="4000" dirty="0">
                <a:highlight>
                  <a:srgbClr val="FFFF00"/>
                </a:highlight>
              </a:rPr>
            </a:br>
            <a:r>
              <a:rPr lang="nl-NL" sz="4000" dirty="0">
                <a:highlight>
                  <a:srgbClr val="FFFF00"/>
                </a:highlight>
              </a:rPr>
              <a:t>Uitzetten (plant)</a:t>
            </a:r>
            <a:r>
              <a:rPr lang="nl-NL" sz="4000" dirty="0" err="1">
                <a:highlight>
                  <a:srgbClr val="FFFF00"/>
                </a:highlight>
              </a:rPr>
              <a:t>vakgrenzen</a:t>
            </a:r>
            <a:br>
              <a:rPr lang="nl-NL" dirty="0">
                <a:highlight>
                  <a:srgbClr val="FFFF00"/>
                </a:highlight>
              </a:rPr>
            </a:br>
            <a:r>
              <a:rPr lang="nl-NL" sz="4000" b="0" dirty="0">
                <a:highlight>
                  <a:srgbClr val="FFFF00"/>
                </a:highlight>
              </a:rPr>
              <a:t>UITZETTEN OBJECTEN</a:t>
            </a:r>
            <a:br>
              <a:rPr lang="nl-NL" dirty="0">
                <a:highlight>
                  <a:srgbClr val="FFFF00"/>
                </a:highlight>
              </a:rPr>
            </a:br>
            <a:r>
              <a:rPr lang="nl-NL" sz="3600" b="0" dirty="0">
                <a:highlight>
                  <a:srgbClr val="FFFF00"/>
                </a:highlight>
              </a:rPr>
              <a:t>met handgereedschap</a:t>
            </a:r>
            <a:br>
              <a:rPr lang="nl-NL" dirty="0"/>
            </a:br>
            <a:endParaRPr lang="nl-NL" dirty="0"/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756000" y="3561349"/>
            <a:ext cx="11131200" cy="3074958"/>
          </a:xfrm>
        </p:spPr>
        <p:txBody>
          <a:bodyPr/>
          <a:lstStyle/>
          <a:p>
            <a:pPr indent="0">
              <a:buNone/>
            </a:pPr>
            <a:r>
              <a:rPr lang="nl-NL" sz="2800" b="1" dirty="0"/>
              <a:t>Gevraagd: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800" dirty="0"/>
              <a:t>Zoek in het GB op welke codering hier bij hoort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800" dirty="0"/>
              <a:t>Wat is de eenheid en hoeveel eenheden doe je per minuut?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800" dirty="0"/>
              <a:t>Hoeveel eenheden doe je per uur? Hoe bereken je dit getal?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800" dirty="0"/>
              <a:t>Hoeveel personen zijn er nodig voor deze activiteit?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800" dirty="0"/>
              <a:t>Hoeveel manuren zijn er nodig voor uitzetten van 100 piketten?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800" dirty="0"/>
              <a:t>Hoe lang doe je hier met 4 man over?</a:t>
            </a:r>
          </a:p>
          <a:p>
            <a:pPr marL="457200" indent="-457200">
              <a:buFont typeface="+mj-lt"/>
              <a:buAutoNum type="arabicPeriod"/>
            </a:pPr>
            <a:endParaRPr lang="nl-NL" dirty="0"/>
          </a:p>
          <a:p>
            <a:pPr indent="0">
              <a:buNone/>
            </a:pPr>
            <a:endParaRPr lang="nl-NL" dirty="0"/>
          </a:p>
          <a:p>
            <a:endParaRPr lang="nl-NL" dirty="0"/>
          </a:p>
          <a:p>
            <a:pPr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2562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F12A4053-3176-41DB-9D24-B0E555184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32546"/>
            <a:ext cx="12192000" cy="320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185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756001" y="486389"/>
            <a:ext cx="9831788" cy="2192643"/>
          </a:xfrm>
        </p:spPr>
        <p:txBody>
          <a:bodyPr>
            <a:normAutofit fontScale="90000"/>
          </a:bodyPr>
          <a:lstStyle/>
          <a:p>
            <a:r>
              <a:rPr lang="nl-NL" dirty="0">
                <a:highlight>
                  <a:srgbClr val="FFFF00"/>
                </a:highlight>
              </a:rPr>
              <a:t>Aanbrengen van straatklinkers</a:t>
            </a:r>
            <a:br>
              <a:rPr lang="nl-NL" dirty="0">
                <a:highlight>
                  <a:srgbClr val="FFFF00"/>
                </a:highlight>
              </a:rPr>
            </a:br>
            <a:r>
              <a:rPr lang="nl-NL" sz="3200" b="0" dirty="0">
                <a:highlight>
                  <a:srgbClr val="FFFF00"/>
                </a:highlight>
              </a:rPr>
              <a:t>gebakken klinkers 0.20 x 0.10 x 0.10m </a:t>
            </a:r>
            <a:br>
              <a:rPr lang="nl-NL" sz="3200" b="0" dirty="0">
                <a:highlight>
                  <a:srgbClr val="FFFF00"/>
                </a:highlight>
              </a:rPr>
            </a:br>
            <a:r>
              <a:rPr lang="nl-NL" sz="3200" b="0" dirty="0">
                <a:highlight>
                  <a:srgbClr val="FFFF00"/>
                </a:highlight>
              </a:rPr>
              <a:t>Halfsteensverband inclusief inhakken</a:t>
            </a:r>
            <a:br>
              <a:rPr lang="nl-NL" sz="3200" b="0" dirty="0">
                <a:highlight>
                  <a:srgbClr val="FFFF00"/>
                </a:highlight>
              </a:rPr>
            </a:br>
            <a:r>
              <a:rPr lang="nl-NL" sz="3200" b="0" dirty="0">
                <a:highlight>
                  <a:srgbClr val="FFFF00"/>
                </a:highlight>
              </a:rPr>
              <a:t>Straatbreedte &gt; 2.00 m   ga uit van een normale ondergrond</a:t>
            </a:r>
            <a:br>
              <a:rPr lang="nl-NL" sz="3200" b="0" dirty="0">
                <a:highlight>
                  <a:srgbClr val="FFFF00"/>
                </a:highlight>
              </a:rPr>
            </a:br>
            <a:br>
              <a:rPr lang="nl-NL" sz="3200" b="0" dirty="0">
                <a:highlight>
                  <a:srgbClr val="FFFF00"/>
                </a:highlight>
              </a:rPr>
            </a:br>
            <a:br>
              <a:rPr lang="nl-NL" dirty="0"/>
            </a:br>
            <a:r>
              <a:rPr lang="nl-NL" dirty="0"/>
              <a:t> 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756000" y="3160294"/>
            <a:ext cx="11131200" cy="3476013"/>
          </a:xfrm>
        </p:spPr>
        <p:txBody>
          <a:bodyPr/>
          <a:lstStyle/>
          <a:p>
            <a:pPr indent="0">
              <a:buNone/>
            </a:pPr>
            <a:r>
              <a:rPr lang="nl-NL" sz="2800" b="1" dirty="0"/>
              <a:t>Gevraagd: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800" dirty="0"/>
              <a:t>Zoek in het GB op welke codering hier bij hoort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800" dirty="0"/>
              <a:t>Wat is de eenheid en hoeveel eenheden doe je per minuut?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800" dirty="0"/>
              <a:t>Hoeveel eenheden doe je per uur? Hoe bereken je dit getal?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800" dirty="0"/>
              <a:t>Voor hoeveel personen is deze norm?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800" dirty="0"/>
              <a:t>Hoeveel manuren zijn er nodig voor een klus van 10m2?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800" dirty="0"/>
              <a:t>Hoe lang doe je hier met 2 man over?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800" dirty="0"/>
              <a:t>Stel het manuurtarief is € 50,-- Hoeveel kost deze klus</a:t>
            </a:r>
          </a:p>
          <a:p>
            <a:pPr marL="457200" indent="-457200">
              <a:buFont typeface="+mj-lt"/>
              <a:buAutoNum type="arabicPeriod"/>
            </a:pPr>
            <a:endParaRPr lang="nl-NL" dirty="0"/>
          </a:p>
          <a:p>
            <a:pPr indent="0">
              <a:buNone/>
            </a:pPr>
            <a:endParaRPr lang="nl-NL" dirty="0"/>
          </a:p>
          <a:p>
            <a:endParaRPr lang="nl-NL" dirty="0"/>
          </a:p>
          <a:p>
            <a:pPr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1653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5EDBDB88-FB67-4B0A-8B83-526DF533E3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36295"/>
            <a:ext cx="12192000" cy="332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500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Afkorting RAW  staat voor: 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1235243" y="2064299"/>
            <a:ext cx="9036000" cy="4031082"/>
          </a:xfrm>
        </p:spPr>
        <p:txBody>
          <a:bodyPr/>
          <a:lstStyle/>
          <a:p>
            <a:pPr indent="0">
              <a:buNone/>
            </a:pPr>
            <a:r>
              <a:rPr lang="nl-NL" sz="4000" b="1" dirty="0"/>
              <a:t>R</a:t>
            </a:r>
            <a:r>
              <a:rPr lang="nl-NL" sz="4000" i="1" dirty="0"/>
              <a:t>ationalisatie en </a:t>
            </a:r>
          </a:p>
          <a:p>
            <a:pPr indent="0">
              <a:buNone/>
            </a:pPr>
            <a:endParaRPr lang="nl-NL" sz="4000" i="1" dirty="0"/>
          </a:p>
          <a:p>
            <a:pPr indent="0">
              <a:buNone/>
            </a:pPr>
            <a:r>
              <a:rPr lang="nl-NL" sz="4000" b="1" dirty="0"/>
              <a:t>A</a:t>
            </a:r>
            <a:r>
              <a:rPr lang="nl-NL" sz="4000" i="1" dirty="0"/>
              <a:t>utomatisering Grond –</a:t>
            </a:r>
          </a:p>
          <a:p>
            <a:pPr indent="0">
              <a:buNone/>
            </a:pPr>
            <a:endParaRPr lang="nl-NL" sz="4000" i="1" dirty="0"/>
          </a:p>
          <a:p>
            <a:pPr indent="0">
              <a:buNone/>
            </a:pPr>
            <a:r>
              <a:rPr lang="nl-NL" sz="4000" b="1" dirty="0"/>
              <a:t>W</a:t>
            </a:r>
            <a:r>
              <a:rPr lang="nl-NL" sz="4000" i="1" dirty="0"/>
              <a:t>ater- en Wegenbouw</a:t>
            </a:r>
            <a:r>
              <a:rPr lang="nl-NL" sz="4000" dirty="0"/>
              <a:t>.</a:t>
            </a:r>
          </a:p>
          <a:p>
            <a:pPr indent="0">
              <a:buNone/>
            </a:pPr>
            <a:endParaRPr lang="nl-NL" dirty="0"/>
          </a:p>
          <a:p>
            <a:endParaRPr lang="nl-NL" dirty="0"/>
          </a:p>
          <a:p>
            <a:pPr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935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Kenmerken RAW-bestek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756000" y="2048256"/>
            <a:ext cx="11131200" cy="4031082"/>
          </a:xfrm>
        </p:spPr>
        <p:txBody>
          <a:bodyPr/>
          <a:lstStyle/>
          <a:p>
            <a:pPr indent="0">
              <a:buNone/>
            </a:pPr>
            <a:r>
              <a:rPr lang="nl-NL" sz="3200" dirty="0"/>
              <a:t>Werkzaamheden worden gekoppeld aan de zgn. Resultaatbeschrijvingen:</a:t>
            </a:r>
          </a:p>
          <a:p>
            <a:pPr indent="0">
              <a:buNone/>
            </a:pPr>
            <a:endParaRPr lang="nl-NL" sz="3200" dirty="0"/>
          </a:p>
          <a:p>
            <a:pPr marL="342900" indent="-342900">
              <a:buFontTx/>
              <a:buChar char="-"/>
            </a:pPr>
            <a:r>
              <a:rPr lang="nl-NL" sz="3200" dirty="0"/>
              <a:t>Wat gebeurt er?</a:t>
            </a:r>
          </a:p>
          <a:p>
            <a:pPr marL="342900" indent="-342900">
              <a:buFontTx/>
              <a:buChar char="-"/>
            </a:pPr>
            <a:r>
              <a:rPr lang="nl-NL" sz="3200" dirty="0"/>
              <a:t>Wat zijn voorwaarden?</a:t>
            </a:r>
          </a:p>
          <a:p>
            <a:pPr marL="342900" indent="-342900">
              <a:buFontTx/>
              <a:buChar char="-"/>
            </a:pPr>
            <a:endParaRPr lang="nl-NL" sz="3200" dirty="0"/>
          </a:p>
          <a:p>
            <a:pPr marL="342900" indent="-342900">
              <a:buFontTx/>
              <a:buChar char="-"/>
            </a:pPr>
            <a:r>
              <a:rPr lang="nl-NL" sz="3200" dirty="0"/>
              <a:t>Tijdnormen worden gekoppeld aan de RAW-(hoofd) code</a:t>
            </a:r>
          </a:p>
          <a:p>
            <a:pPr marL="342900" indent="-342900">
              <a:buFontTx/>
              <a:buChar char="-"/>
            </a:pPr>
            <a:endParaRPr lang="nl-NL" dirty="0"/>
          </a:p>
          <a:p>
            <a:pPr indent="0">
              <a:buNone/>
            </a:pPr>
            <a:endParaRPr lang="nl-NL" dirty="0"/>
          </a:p>
          <a:p>
            <a:endParaRPr lang="nl-NL" dirty="0"/>
          </a:p>
          <a:p>
            <a:pPr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2742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78269B-3079-4E92-AB76-3D585224B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723411"/>
          </a:xfrm>
        </p:spPr>
        <p:txBody>
          <a:bodyPr/>
          <a:lstStyle/>
          <a:p>
            <a:r>
              <a:rPr lang="nl-NL" dirty="0"/>
              <a:t>Vastellen van Tijdnormen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127503-F8B2-41A7-87A4-6ECE55F57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999" y="1728000"/>
            <a:ext cx="9992211" cy="46728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3200" dirty="0"/>
              <a:t>De normen zijn gemeten en vastgesteld door arbeidsanalisten bij de deelnemende instanties/ bedrijven;</a:t>
            </a:r>
          </a:p>
          <a:p>
            <a:pPr indent="0">
              <a:buNone/>
            </a:pPr>
            <a:endParaRPr lang="nl-NL" sz="32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3200" dirty="0"/>
              <a:t>De normen gaan niet uit van een jong persoon, maar zeker bij handwerk kan hier voor de werknemer boven de 40 een toeslag op leggen van ca. 10%;</a:t>
            </a:r>
          </a:p>
          <a:p>
            <a:pPr indent="0">
              <a:buNone/>
            </a:pPr>
            <a:endParaRPr lang="nl-NL" sz="32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3200" dirty="0"/>
              <a:t>Er is geen rekening gehouden met organisatieverliezen;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12149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78269B-3079-4E92-AB76-3D585224B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723411"/>
          </a:xfrm>
        </p:spPr>
        <p:txBody>
          <a:bodyPr/>
          <a:lstStyle/>
          <a:p>
            <a:r>
              <a:rPr lang="nl-NL" dirty="0"/>
              <a:t>Herleide tijd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127503-F8B2-41A7-87A4-6ECE55F57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1299411"/>
            <a:ext cx="9863874" cy="5213684"/>
          </a:xfrm>
        </p:spPr>
        <p:txBody>
          <a:bodyPr>
            <a:no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dirty="0"/>
              <a:t>De herleide tijd betreft een standaardniveau met een arbeidstempo van een normale vakbekwame, ingewerkte en niet vermoeide werknemer, die het werk vlot en storingsvrij en volgens de gewenste kwaliteit levert;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dirty="0"/>
              <a:t>De herleide tijd is de effectieve tijd die een persoon kan of moet besteden aan een bewerking;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nl-NL" sz="2800" dirty="0"/>
          </a:p>
          <a:p>
            <a:pPr indent="0">
              <a:buNone/>
            </a:pPr>
            <a:r>
              <a:rPr lang="nl-NL" sz="2800" dirty="0"/>
              <a:t>Er in de normtijd </a:t>
            </a:r>
            <a:r>
              <a:rPr lang="nl-NL" sz="2800" b="1" dirty="0"/>
              <a:t>GEEN</a:t>
            </a:r>
            <a:r>
              <a:rPr lang="nl-NL" sz="2800" dirty="0"/>
              <a:t> rekening gehouden met: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dirty="0"/>
              <a:t>Weersverlet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dirty="0"/>
              <a:t>Ziekteverzuim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dirty="0"/>
              <a:t>Organisatieverliezen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dirty="0"/>
              <a:t>Overhead</a:t>
            </a:r>
          </a:p>
        </p:txBody>
      </p:sp>
    </p:spTree>
    <p:extLst>
      <p:ext uri="{BB962C8B-B14F-4D97-AF65-F5344CB8AC3E}">
        <p14:creationId xmlns:p14="http://schemas.microsoft.com/office/powerpoint/2010/main" val="394297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5554C3CC-17E2-4579-AEFC-101D2E36FB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926" y="247650"/>
            <a:ext cx="10553199" cy="636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52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0FFF8A9C-7937-4503-964C-7A3C25B5BF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379" y="288759"/>
            <a:ext cx="10315074" cy="6288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494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Opbouw RAW-codering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545431" y="2048256"/>
            <a:ext cx="11486147" cy="4593176"/>
          </a:xfrm>
        </p:spPr>
        <p:txBody>
          <a:bodyPr/>
          <a:lstStyle/>
          <a:p>
            <a:pPr marL="342900" indent="-342900"/>
            <a:r>
              <a:rPr lang="nl-NL" b="1" dirty="0"/>
              <a:t>Werkcategorie</a:t>
            </a:r>
            <a:r>
              <a:rPr lang="nl-NL" dirty="0">
                <a:sym typeface="Wingdings" panose="05000000000000000000" pitchFamily="2" charset="2"/>
              </a:rPr>
              <a:t> voorbeeld:    22 Grondwerken</a:t>
            </a:r>
          </a:p>
          <a:p>
            <a:pPr marL="342900" indent="-342900"/>
            <a:endParaRPr lang="nl-NL" dirty="0">
              <a:sym typeface="Wingdings" panose="05000000000000000000" pitchFamily="2" charset="2"/>
            </a:endParaRPr>
          </a:p>
          <a:p>
            <a:pPr marL="342900" indent="-342900"/>
            <a:endParaRPr lang="nl-NL" dirty="0">
              <a:sym typeface="Wingdings" panose="05000000000000000000" pitchFamily="2" charset="2"/>
            </a:endParaRPr>
          </a:p>
          <a:p>
            <a:pPr marL="342900" indent="-342900"/>
            <a:r>
              <a:rPr lang="nl-NL" b="1" dirty="0" err="1">
                <a:sym typeface="Wingdings" panose="05000000000000000000" pitchFamily="2" charset="2"/>
              </a:rPr>
              <a:t>Subwerkwerkcategorie</a:t>
            </a:r>
            <a:r>
              <a:rPr lang="nl-NL" dirty="0">
                <a:sym typeface="Wingdings" panose="05000000000000000000" pitchFamily="2" charset="2"/>
              </a:rPr>
              <a:t>   voorbeeld:    01 Grond ontgraven</a:t>
            </a:r>
          </a:p>
          <a:p>
            <a:pPr marL="342900" indent="-342900"/>
            <a:endParaRPr lang="nl-NL" dirty="0">
              <a:sym typeface="Wingdings" panose="05000000000000000000" pitchFamily="2" charset="2"/>
            </a:endParaRPr>
          </a:p>
          <a:p>
            <a:pPr marL="342900" indent="-342900"/>
            <a:endParaRPr lang="nl-NL" dirty="0">
              <a:sym typeface="Wingdings" panose="05000000000000000000" pitchFamily="2" charset="2"/>
            </a:endParaRPr>
          </a:p>
          <a:p>
            <a:pPr marL="342900" indent="-342900"/>
            <a:r>
              <a:rPr lang="nl-NL" b="1" dirty="0">
                <a:sym typeface="Wingdings" panose="05000000000000000000" pitchFamily="2" charset="2"/>
              </a:rPr>
              <a:t>Romptekst</a:t>
            </a:r>
            <a:r>
              <a:rPr lang="nl-NL" dirty="0">
                <a:sym typeface="Wingdings" panose="05000000000000000000" pitchFamily="2" charset="2"/>
              </a:rPr>
              <a:t>  voorbeeld:    Grond ontgraven uit </a:t>
            </a:r>
            <a:r>
              <a:rPr lang="nl-NL" dirty="0"/>
              <a:t>watergang/geul/</a:t>
            </a:r>
            <a:r>
              <a:rPr lang="nl-NL" dirty="0" err="1"/>
              <a:t>cunet</a:t>
            </a:r>
            <a:r>
              <a:rPr lang="nl-NL" dirty="0"/>
              <a:t>/put/haven</a:t>
            </a:r>
          </a:p>
          <a:p>
            <a:endParaRPr lang="nl-NL" dirty="0"/>
          </a:p>
          <a:p>
            <a:pPr indent="0">
              <a:buNone/>
            </a:pPr>
            <a:endParaRPr lang="nl-NL" dirty="0"/>
          </a:p>
          <a:p>
            <a:pPr indent="0">
              <a:buNone/>
            </a:pPr>
            <a:r>
              <a:rPr lang="nl-NL" dirty="0"/>
              <a:t>Een dergelijk Romptekst heeft als hoofdcode:  </a:t>
            </a:r>
            <a:r>
              <a:rPr lang="nl-NL" b="1" dirty="0"/>
              <a:t>22.01.01</a:t>
            </a:r>
          </a:p>
          <a:p>
            <a:pPr indent="0">
              <a:buNone/>
            </a:pPr>
            <a:r>
              <a:rPr lang="nl-NL" dirty="0"/>
              <a:t>Aangevuld met een code voor de specifiek tijdnorm. Deze word weergegeven met </a:t>
            </a:r>
          </a:p>
          <a:p>
            <a:pPr indent="0">
              <a:buNone/>
            </a:pPr>
            <a:r>
              <a:rPr lang="nl-NL" b="1" dirty="0" err="1"/>
              <a:t>aa</a:t>
            </a:r>
            <a:r>
              <a:rPr lang="nl-NL" dirty="0"/>
              <a:t>, gevolgd door </a:t>
            </a:r>
            <a:r>
              <a:rPr lang="nl-NL" b="1" dirty="0" err="1"/>
              <a:t>ab</a:t>
            </a:r>
            <a:r>
              <a:rPr lang="nl-NL" b="1" dirty="0"/>
              <a:t>, </a:t>
            </a:r>
            <a:r>
              <a:rPr lang="nl-NL" b="1" dirty="0" err="1"/>
              <a:t>ac</a:t>
            </a:r>
            <a:r>
              <a:rPr lang="nl-NL" b="1" dirty="0"/>
              <a:t> </a:t>
            </a:r>
            <a:r>
              <a:rPr lang="nl-NL" dirty="0"/>
              <a:t>, etc.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697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805137" y="233244"/>
            <a:ext cx="9036000" cy="675284"/>
          </a:xfrm>
        </p:spPr>
        <p:txBody>
          <a:bodyPr/>
          <a:lstStyle/>
          <a:p>
            <a:r>
              <a:rPr lang="nl-NL" dirty="0"/>
              <a:t>Weergeven van de tijdnormering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05137" y="2048256"/>
            <a:ext cx="11131200" cy="4031082"/>
          </a:xfrm>
        </p:spPr>
        <p:txBody>
          <a:bodyPr/>
          <a:lstStyle/>
          <a:p>
            <a:pPr marL="342900" indent="-342900">
              <a:buFontTx/>
              <a:buChar char="-"/>
            </a:pPr>
            <a:endParaRPr lang="nl-NL" dirty="0"/>
          </a:p>
          <a:p>
            <a:pPr indent="0">
              <a:buNone/>
            </a:pPr>
            <a:endParaRPr lang="nl-NL" dirty="0"/>
          </a:p>
          <a:p>
            <a:endParaRPr lang="nl-NL" dirty="0"/>
          </a:p>
          <a:p>
            <a:pPr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A74346C5-F9A6-4D8D-AB12-67B96F23C6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642" y="1116667"/>
            <a:ext cx="10761221" cy="1604172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C9343B60-EDA9-4F44-A472-E3634C8BE63F}"/>
              </a:ext>
            </a:extLst>
          </p:cNvPr>
          <p:cNvSpPr txBox="1"/>
          <p:nvPr/>
        </p:nvSpPr>
        <p:spPr>
          <a:xfrm>
            <a:off x="433137" y="2720839"/>
            <a:ext cx="1126155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b="1" dirty="0"/>
              <a:t>Eenheid: kan zij:  </a:t>
            </a:r>
            <a:r>
              <a:rPr lang="nl-NL" sz="2400" dirty="0"/>
              <a:t>M3, M2, M, keer, stuks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b="1" dirty="0"/>
              <a:t>Tijdnorm</a:t>
            </a:r>
            <a:r>
              <a:rPr lang="nl-NL" sz="2400" dirty="0"/>
              <a:t>: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400" u="sng" dirty="0"/>
              <a:t>minuten per eenheid </a:t>
            </a:r>
            <a:r>
              <a:rPr lang="nl-NL" sz="2400" dirty="0">
                <a:sym typeface="Wingdings" panose="05000000000000000000" pitchFamily="2" charset="2"/>
              </a:rPr>
              <a:t> hoeveel minuten doe je over 1 eenheid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400" u="sng" dirty="0">
                <a:sym typeface="Wingdings" panose="05000000000000000000" pitchFamily="2" charset="2"/>
              </a:rPr>
              <a:t>eenheden per uur </a:t>
            </a:r>
            <a:r>
              <a:rPr lang="nl-NL" sz="2400" dirty="0">
                <a:sym typeface="Wingdings" panose="05000000000000000000" pitchFamily="2" charset="2"/>
              </a:rPr>
              <a:t> hoeveel eenheden doe je in 1 uur?</a:t>
            </a:r>
            <a:endParaRPr lang="nl-NL" sz="2400" u="sng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b="1" dirty="0">
                <a:sym typeface="Wingdings" panose="05000000000000000000" pitchFamily="2" charset="2"/>
              </a:rPr>
              <a:t>Personen</a:t>
            </a:r>
            <a:r>
              <a:rPr lang="nl-NL" sz="2400" dirty="0">
                <a:sym typeface="Wingdings" panose="05000000000000000000" pitchFamily="2" charset="2"/>
              </a:rPr>
              <a:t>: aantal personen waarvoor de norm is weergegeven (vaak is dit voor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sym typeface="Wingdings" panose="05000000000000000000" pitchFamily="2" charset="2"/>
              </a:rPr>
              <a:t>                                                                                               1 persoon gegeven)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b="1" dirty="0">
                <a:sym typeface="Wingdings" panose="05000000000000000000" pitchFamily="2" charset="2"/>
              </a:rPr>
              <a:t>Werktuigen/voertuigen</a:t>
            </a:r>
            <a:r>
              <a:rPr lang="nl-NL" sz="2400" dirty="0">
                <a:sym typeface="Wingdings" panose="05000000000000000000" pitchFamily="2" charset="2"/>
              </a:rPr>
              <a:t>: wat is er nodig aan materieel om deze activiteit uit te voeren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5399634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mbo zone.potx" id="{0BCAC3F8-4FF1-499E-BA49-5CC313878B9A}" vid="{F13681D8-602E-4945-A6E2-54F6374ECF34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0421C59B3BE84A9BF1FC8FDCF7F2E1" ma:contentTypeVersion="14" ma:contentTypeDescription="Een nieuw document maken." ma:contentTypeScope="" ma:versionID="97851fa0f90c6df73dfec0e6931bf583">
  <xsd:schema xmlns:xsd="http://www.w3.org/2001/XMLSchema" xmlns:xs="http://www.w3.org/2001/XMLSchema" xmlns:p="http://schemas.microsoft.com/office/2006/metadata/properties" xmlns:ns3="e7f4119c-7916-45ed-98b1-e4d6d81e0724" xmlns:ns4="bbd6ea1b-8d45-4250-bdaf-fcfae63aec9d" targetNamespace="http://schemas.microsoft.com/office/2006/metadata/properties" ma:root="true" ma:fieldsID="1b1fcd37a3284e9b6e4d083fb417a4b0" ns3:_="" ns4:_="">
    <xsd:import namespace="e7f4119c-7916-45ed-98b1-e4d6d81e0724"/>
    <xsd:import namespace="bbd6ea1b-8d45-4250-bdaf-fcfae63aec9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f4119c-7916-45ed-98b1-e4d6d81e07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6ea1b-8d45-4250-bdaf-fcfae63aec9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F91D20-6369-4945-A408-8062917C4F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f4119c-7916-45ed-98b1-e4d6d81e0724"/>
    <ds:schemaRef ds:uri="bbd6ea1b-8d45-4250-bdaf-fcfae63aec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6936587-CE48-4D6D-A305-42309D34C2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BEE63E-F7ED-4189-8070-C9ECE4C368AB}">
  <ds:schemaRefs>
    <ds:schemaRef ds:uri="bbd6ea1b-8d45-4250-bdaf-fcfae63aec9d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e7f4119c-7916-45ed-98b1-e4d6d81e072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 mbo zone</Template>
  <TotalTime>11956</TotalTime>
  <Words>527</Words>
  <Application>Microsoft Office PowerPoint</Application>
  <PresentationFormat>Breedbeeld</PresentationFormat>
  <Paragraphs>100</Paragraphs>
  <Slides>14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Courier New</vt:lpstr>
      <vt:lpstr>Wingdings</vt:lpstr>
      <vt:lpstr>Kantoorthema</vt:lpstr>
      <vt:lpstr> RAW-Bestek oefenen met ‘Het Groene Boek’  </vt:lpstr>
      <vt:lpstr>Afkorting RAW  staat voor: </vt:lpstr>
      <vt:lpstr>Kenmerken RAW-bestek</vt:lpstr>
      <vt:lpstr>Vastellen van Tijdnormen 1</vt:lpstr>
      <vt:lpstr>Herleide tijd</vt:lpstr>
      <vt:lpstr>PowerPoint-presentatie</vt:lpstr>
      <vt:lpstr>PowerPoint-presentatie</vt:lpstr>
      <vt:lpstr>Opbouw RAW-codering</vt:lpstr>
      <vt:lpstr>Weergeven van de tijdnormering</vt:lpstr>
      <vt:lpstr>PowerPoint-presentatie</vt:lpstr>
      <vt:lpstr>Beplantingswerk Maken van een plantplaats voorbereidende werkzaamheden Uitzetten (plant)vakgrenzen UITZETTEN OBJECTEN met handgereedschap </vt:lpstr>
      <vt:lpstr>PowerPoint-presentatie</vt:lpstr>
      <vt:lpstr>Aanbrengen van straatklinkers gebakken klinkers 0.20 x 0.10 x 0.10m  Halfsteensverband inclusief inhakken Straatbreedte &gt; 2.00 m   ga uit van een normale ondergrond    </vt:lpstr>
      <vt:lpstr>PowerPoint-presentatie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Chantal Bos</dc:creator>
  <cp:lastModifiedBy>Jacco Klappe</cp:lastModifiedBy>
  <cp:revision>143</cp:revision>
  <dcterms:created xsi:type="dcterms:W3CDTF">2018-09-14T09:56:42Z</dcterms:created>
  <dcterms:modified xsi:type="dcterms:W3CDTF">2022-10-04T12:35:11Z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0x0101009C0421C59B3BE84A9BF1FC8FDCF7F2E1</vt:lpwstr>
  </property>
</Properties>
</file>